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0E64E-A1E2-4B73-A5C8-C7918A90C96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B52ED89-1C62-4EED-B283-55CC5107DA8F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/>
            <a:t>Avfallsreduksjon</a:t>
          </a:r>
        </a:p>
      </dgm:t>
    </dgm:pt>
    <dgm:pt modelId="{5A868693-5E6D-4A32-8633-DC96A5712C50}" type="parTrans" cxnId="{6BACA5B3-77FF-4978-968C-9E96AD4FA23E}">
      <dgm:prSet/>
      <dgm:spPr/>
      <dgm:t>
        <a:bodyPr/>
        <a:lstStyle/>
        <a:p>
          <a:endParaRPr lang="nb-NO"/>
        </a:p>
      </dgm:t>
    </dgm:pt>
    <dgm:pt modelId="{9D2F071F-39AA-4381-B428-F98A45E28E1A}" type="sibTrans" cxnId="{6BACA5B3-77FF-4978-968C-9E96AD4FA23E}">
      <dgm:prSet/>
      <dgm:spPr/>
      <dgm:t>
        <a:bodyPr/>
        <a:lstStyle/>
        <a:p>
          <a:endParaRPr lang="nb-NO"/>
        </a:p>
      </dgm:t>
    </dgm:pt>
    <dgm:pt modelId="{771DE4C8-C460-43AE-B340-0A1C3EEA558A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nb-NO" dirty="0"/>
            <a:t>Energiutnytting</a:t>
          </a:r>
        </a:p>
      </dgm:t>
    </dgm:pt>
    <dgm:pt modelId="{8904A8A5-962C-46B8-908B-64D1778B7D95}" type="parTrans" cxnId="{5348033C-7D4D-47DC-B6EF-1A6D729DB0DE}">
      <dgm:prSet/>
      <dgm:spPr/>
      <dgm:t>
        <a:bodyPr/>
        <a:lstStyle/>
        <a:p>
          <a:endParaRPr lang="nb-NO"/>
        </a:p>
      </dgm:t>
    </dgm:pt>
    <dgm:pt modelId="{D69F483E-1792-464E-A1D9-77EE26F2FBF9}" type="sibTrans" cxnId="{5348033C-7D4D-47DC-B6EF-1A6D729DB0DE}">
      <dgm:prSet/>
      <dgm:spPr/>
      <dgm:t>
        <a:bodyPr/>
        <a:lstStyle/>
        <a:p>
          <a:endParaRPr lang="nb-NO"/>
        </a:p>
      </dgm:t>
    </dgm:pt>
    <dgm:pt modelId="{8F97E1B9-32A8-4833-A48B-25B5538E6AB7}">
      <dgm:prSet phldrT="[Tekst]"/>
      <dgm:spPr>
        <a:solidFill>
          <a:srgbClr val="FF6969"/>
        </a:solidFill>
      </dgm:spPr>
      <dgm:t>
        <a:bodyPr/>
        <a:lstStyle/>
        <a:p>
          <a:r>
            <a:rPr lang="nb-NO" dirty="0"/>
            <a:t>Deponi</a:t>
          </a:r>
        </a:p>
      </dgm:t>
    </dgm:pt>
    <dgm:pt modelId="{E902C5E4-0C40-488C-A28D-D489B72058BD}" type="parTrans" cxnId="{415F22EB-1B0E-48D8-B54A-A3C5C047215B}">
      <dgm:prSet/>
      <dgm:spPr/>
      <dgm:t>
        <a:bodyPr/>
        <a:lstStyle/>
        <a:p>
          <a:endParaRPr lang="nb-NO"/>
        </a:p>
      </dgm:t>
    </dgm:pt>
    <dgm:pt modelId="{6161E0CA-9FF0-4AC5-92D8-C036292128F3}" type="sibTrans" cxnId="{415F22EB-1B0E-48D8-B54A-A3C5C047215B}">
      <dgm:prSet/>
      <dgm:spPr/>
      <dgm:t>
        <a:bodyPr/>
        <a:lstStyle/>
        <a:p>
          <a:endParaRPr lang="nb-NO"/>
        </a:p>
      </dgm:t>
    </dgm:pt>
    <dgm:pt modelId="{84A21135-DE7C-4268-B334-A342E276605C}">
      <dgm:prSet/>
      <dgm:spPr>
        <a:solidFill>
          <a:srgbClr val="92D050"/>
        </a:solidFill>
      </dgm:spPr>
      <dgm:t>
        <a:bodyPr/>
        <a:lstStyle/>
        <a:p>
          <a:r>
            <a:rPr lang="nb-NO" dirty="0"/>
            <a:t>Ombruk</a:t>
          </a:r>
        </a:p>
      </dgm:t>
    </dgm:pt>
    <dgm:pt modelId="{31DDCECB-62AE-4C98-80BA-CDF9734C3BBA}" type="parTrans" cxnId="{5798FF99-3C60-45AF-90DE-E5BC5767E361}">
      <dgm:prSet/>
      <dgm:spPr/>
      <dgm:t>
        <a:bodyPr/>
        <a:lstStyle/>
        <a:p>
          <a:endParaRPr lang="nb-NO"/>
        </a:p>
      </dgm:t>
    </dgm:pt>
    <dgm:pt modelId="{5AB61923-BCF5-4186-85F0-E05916A00A99}" type="sibTrans" cxnId="{5798FF99-3C60-45AF-90DE-E5BC5767E361}">
      <dgm:prSet/>
      <dgm:spPr/>
      <dgm:t>
        <a:bodyPr/>
        <a:lstStyle/>
        <a:p>
          <a:endParaRPr lang="nb-NO"/>
        </a:p>
      </dgm:t>
    </dgm:pt>
    <dgm:pt modelId="{647370A5-BBB4-48C0-A456-8D35E98CD691}">
      <dgm:prSet/>
      <dgm:spPr>
        <a:solidFill>
          <a:srgbClr val="FFC000"/>
        </a:solidFill>
      </dgm:spPr>
      <dgm:t>
        <a:bodyPr/>
        <a:lstStyle/>
        <a:p>
          <a:r>
            <a:rPr lang="nb-NO" dirty="0"/>
            <a:t>Materialgjenvinning</a:t>
          </a:r>
        </a:p>
      </dgm:t>
    </dgm:pt>
    <dgm:pt modelId="{09F5B22D-BEB8-44EC-A9F5-A3C07C5CD662}" type="parTrans" cxnId="{5FDEC679-E5B0-4818-9E9C-FC4F2D878579}">
      <dgm:prSet/>
      <dgm:spPr/>
      <dgm:t>
        <a:bodyPr/>
        <a:lstStyle/>
        <a:p>
          <a:endParaRPr lang="nb-NO"/>
        </a:p>
      </dgm:t>
    </dgm:pt>
    <dgm:pt modelId="{C405C643-CA90-4156-B02B-AF413E2B58C3}" type="sibTrans" cxnId="{5FDEC679-E5B0-4818-9E9C-FC4F2D878579}">
      <dgm:prSet/>
      <dgm:spPr/>
      <dgm:t>
        <a:bodyPr/>
        <a:lstStyle/>
        <a:p>
          <a:endParaRPr lang="nb-NO"/>
        </a:p>
      </dgm:t>
    </dgm:pt>
    <dgm:pt modelId="{7A93A0CD-BB18-461E-A0E5-51517F0969E1}" type="pres">
      <dgm:prSet presAssocID="{B8E0E64E-A1E2-4B73-A5C8-C7918A90C969}" presName="Name0" presStyleCnt="0">
        <dgm:presLayoutVars>
          <dgm:dir/>
          <dgm:animLvl val="lvl"/>
          <dgm:resizeHandles val="exact"/>
        </dgm:presLayoutVars>
      </dgm:prSet>
      <dgm:spPr/>
    </dgm:pt>
    <dgm:pt modelId="{9776D2FB-4377-4AB7-89E8-B01B81B066E2}" type="pres">
      <dgm:prSet presAssocID="{4B52ED89-1C62-4EED-B283-55CC5107DA8F}" presName="Name8" presStyleCnt="0"/>
      <dgm:spPr/>
    </dgm:pt>
    <dgm:pt modelId="{6C5029EB-3627-4F0C-9A92-ADDB7A37304F}" type="pres">
      <dgm:prSet presAssocID="{4B52ED89-1C62-4EED-B283-55CC5107DA8F}" presName="level" presStyleLbl="node1" presStyleIdx="0" presStyleCnt="5" custLinFactNeighborX="238">
        <dgm:presLayoutVars>
          <dgm:chMax val="1"/>
          <dgm:bulletEnabled val="1"/>
        </dgm:presLayoutVars>
      </dgm:prSet>
      <dgm:spPr/>
    </dgm:pt>
    <dgm:pt modelId="{0913BCB2-C82C-4C43-A657-0E6F8CC7EC2E}" type="pres">
      <dgm:prSet presAssocID="{4B52ED89-1C62-4EED-B283-55CC5107DA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E424BB-5167-4A66-B1D3-46878AC52F68}" type="pres">
      <dgm:prSet presAssocID="{84A21135-DE7C-4268-B334-A342E276605C}" presName="Name8" presStyleCnt="0"/>
      <dgm:spPr/>
    </dgm:pt>
    <dgm:pt modelId="{FE355475-BCBE-4E03-8B74-ADB7D33B260B}" type="pres">
      <dgm:prSet presAssocID="{84A21135-DE7C-4268-B334-A342E276605C}" presName="level" presStyleLbl="node1" presStyleIdx="1" presStyleCnt="5">
        <dgm:presLayoutVars>
          <dgm:chMax val="1"/>
          <dgm:bulletEnabled val="1"/>
        </dgm:presLayoutVars>
      </dgm:prSet>
      <dgm:spPr/>
    </dgm:pt>
    <dgm:pt modelId="{C7EC7416-90C2-45F1-B895-EDF4ABF2A69E}" type="pres">
      <dgm:prSet presAssocID="{84A21135-DE7C-4268-B334-A342E27660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97DB11-4A93-49D0-89D5-B07F010FD652}" type="pres">
      <dgm:prSet presAssocID="{647370A5-BBB4-48C0-A456-8D35E98CD691}" presName="Name8" presStyleCnt="0"/>
      <dgm:spPr/>
    </dgm:pt>
    <dgm:pt modelId="{398B0FB5-02B7-4418-AF66-2645D5A0B1C3}" type="pres">
      <dgm:prSet presAssocID="{647370A5-BBB4-48C0-A456-8D35E98CD69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644BC3-B8BD-4A69-BA00-BA545D0DB0C7}" type="pres">
      <dgm:prSet presAssocID="{647370A5-BBB4-48C0-A456-8D35E98CD6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468772-6AA2-4628-B560-5C463995DDA3}" type="pres">
      <dgm:prSet presAssocID="{771DE4C8-C460-43AE-B340-0A1C3EEA558A}" presName="Name8" presStyleCnt="0"/>
      <dgm:spPr/>
    </dgm:pt>
    <dgm:pt modelId="{B8A614CD-7C25-4CB4-B7FD-87847C8D2DE5}" type="pres">
      <dgm:prSet presAssocID="{771DE4C8-C460-43AE-B340-0A1C3EEA558A}" presName="level" presStyleLbl="node1" presStyleIdx="3" presStyleCnt="5">
        <dgm:presLayoutVars>
          <dgm:chMax val="1"/>
          <dgm:bulletEnabled val="1"/>
        </dgm:presLayoutVars>
      </dgm:prSet>
      <dgm:spPr/>
    </dgm:pt>
    <dgm:pt modelId="{69550213-203C-4E33-8A3A-5D15107E0261}" type="pres">
      <dgm:prSet presAssocID="{771DE4C8-C460-43AE-B340-0A1C3EEA55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16ED84-CD3D-4603-9986-581AC97CE093}" type="pres">
      <dgm:prSet presAssocID="{8F97E1B9-32A8-4833-A48B-25B5538E6AB7}" presName="Name8" presStyleCnt="0"/>
      <dgm:spPr/>
    </dgm:pt>
    <dgm:pt modelId="{1D0A4C20-5138-4EC9-BDE9-08009BA64043}" type="pres">
      <dgm:prSet presAssocID="{8F97E1B9-32A8-4833-A48B-25B5538E6AB7}" presName="level" presStyleLbl="node1" presStyleIdx="4" presStyleCnt="5">
        <dgm:presLayoutVars>
          <dgm:chMax val="1"/>
          <dgm:bulletEnabled val="1"/>
        </dgm:presLayoutVars>
      </dgm:prSet>
      <dgm:spPr/>
    </dgm:pt>
    <dgm:pt modelId="{54512E3E-3623-49E2-A9FC-7EA8C8939A50}" type="pres">
      <dgm:prSet presAssocID="{8F97E1B9-32A8-4833-A48B-25B5538E6AB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0DB707-5236-4A27-ABE2-A00E46028896}" type="presOf" srcId="{B8E0E64E-A1E2-4B73-A5C8-C7918A90C969}" destId="{7A93A0CD-BB18-461E-A0E5-51517F0969E1}" srcOrd="0" destOrd="0" presId="urn:microsoft.com/office/officeart/2005/8/layout/pyramid3"/>
    <dgm:cxn modelId="{D0732C16-3A0D-439D-9C37-8894A1994BEB}" type="presOf" srcId="{84A21135-DE7C-4268-B334-A342E276605C}" destId="{FE355475-BCBE-4E03-8B74-ADB7D33B260B}" srcOrd="0" destOrd="0" presId="urn:microsoft.com/office/officeart/2005/8/layout/pyramid3"/>
    <dgm:cxn modelId="{8B3F9917-AC44-42EC-A345-99CFC4BD490E}" type="presOf" srcId="{647370A5-BBB4-48C0-A456-8D35E98CD691}" destId="{BC644BC3-B8BD-4A69-BA00-BA545D0DB0C7}" srcOrd="1" destOrd="0" presId="urn:microsoft.com/office/officeart/2005/8/layout/pyramid3"/>
    <dgm:cxn modelId="{B1C3CD28-3418-4934-A93C-EC547723DDF8}" type="presOf" srcId="{4B52ED89-1C62-4EED-B283-55CC5107DA8F}" destId="{6C5029EB-3627-4F0C-9A92-ADDB7A37304F}" srcOrd="0" destOrd="0" presId="urn:microsoft.com/office/officeart/2005/8/layout/pyramid3"/>
    <dgm:cxn modelId="{5348033C-7D4D-47DC-B6EF-1A6D729DB0DE}" srcId="{B8E0E64E-A1E2-4B73-A5C8-C7918A90C969}" destId="{771DE4C8-C460-43AE-B340-0A1C3EEA558A}" srcOrd="3" destOrd="0" parTransId="{8904A8A5-962C-46B8-908B-64D1778B7D95}" sibTransId="{D69F483E-1792-464E-A1D9-77EE26F2FBF9}"/>
    <dgm:cxn modelId="{78309A5C-D82B-4183-9604-3BCED6D6D4C2}" type="presOf" srcId="{771DE4C8-C460-43AE-B340-0A1C3EEA558A}" destId="{B8A614CD-7C25-4CB4-B7FD-87847C8D2DE5}" srcOrd="0" destOrd="0" presId="urn:microsoft.com/office/officeart/2005/8/layout/pyramid3"/>
    <dgm:cxn modelId="{06CA7066-02BC-4FD0-878C-F3D4D0AD0D21}" type="presOf" srcId="{647370A5-BBB4-48C0-A456-8D35E98CD691}" destId="{398B0FB5-02B7-4418-AF66-2645D5A0B1C3}" srcOrd="0" destOrd="0" presId="urn:microsoft.com/office/officeart/2005/8/layout/pyramid3"/>
    <dgm:cxn modelId="{5570BF46-7196-43DC-89BD-D76EEBDDF1FD}" type="presOf" srcId="{771DE4C8-C460-43AE-B340-0A1C3EEA558A}" destId="{69550213-203C-4E33-8A3A-5D15107E0261}" srcOrd="1" destOrd="0" presId="urn:microsoft.com/office/officeart/2005/8/layout/pyramid3"/>
    <dgm:cxn modelId="{D166E576-8005-403E-AD17-B8A9D2C15CAD}" type="presOf" srcId="{84A21135-DE7C-4268-B334-A342E276605C}" destId="{C7EC7416-90C2-45F1-B895-EDF4ABF2A69E}" srcOrd="1" destOrd="0" presId="urn:microsoft.com/office/officeart/2005/8/layout/pyramid3"/>
    <dgm:cxn modelId="{5FDEC679-E5B0-4818-9E9C-FC4F2D878579}" srcId="{B8E0E64E-A1E2-4B73-A5C8-C7918A90C969}" destId="{647370A5-BBB4-48C0-A456-8D35E98CD691}" srcOrd="2" destOrd="0" parTransId="{09F5B22D-BEB8-44EC-A9F5-A3C07C5CD662}" sibTransId="{C405C643-CA90-4156-B02B-AF413E2B58C3}"/>
    <dgm:cxn modelId="{5798FF99-3C60-45AF-90DE-E5BC5767E361}" srcId="{B8E0E64E-A1E2-4B73-A5C8-C7918A90C969}" destId="{84A21135-DE7C-4268-B334-A342E276605C}" srcOrd="1" destOrd="0" parTransId="{31DDCECB-62AE-4C98-80BA-CDF9734C3BBA}" sibTransId="{5AB61923-BCF5-4186-85F0-E05916A00A99}"/>
    <dgm:cxn modelId="{6BACA5B3-77FF-4978-968C-9E96AD4FA23E}" srcId="{B8E0E64E-A1E2-4B73-A5C8-C7918A90C969}" destId="{4B52ED89-1C62-4EED-B283-55CC5107DA8F}" srcOrd="0" destOrd="0" parTransId="{5A868693-5E6D-4A32-8633-DC96A5712C50}" sibTransId="{9D2F071F-39AA-4381-B428-F98A45E28E1A}"/>
    <dgm:cxn modelId="{A717D2CE-396B-4014-82AB-20832C05BE6D}" type="presOf" srcId="{8F97E1B9-32A8-4833-A48B-25B5538E6AB7}" destId="{1D0A4C20-5138-4EC9-BDE9-08009BA64043}" srcOrd="0" destOrd="0" presId="urn:microsoft.com/office/officeart/2005/8/layout/pyramid3"/>
    <dgm:cxn modelId="{415F22EB-1B0E-48D8-B54A-A3C5C047215B}" srcId="{B8E0E64E-A1E2-4B73-A5C8-C7918A90C969}" destId="{8F97E1B9-32A8-4833-A48B-25B5538E6AB7}" srcOrd="4" destOrd="0" parTransId="{E902C5E4-0C40-488C-A28D-D489B72058BD}" sibTransId="{6161E0CA-9FF0-4AC5-92D8-C036292128F3}"/>
    <dgm:cxn modelId="{7E6DFEF5-EA74-43E0-8D62-F81CA7C0CC67}" type="presOf" srcId="{4B52ED89-1C62-4EED-B283-55CC5107DA8F}" destId="{0913BCB2-C82C-4C43-A657-0E6F8CC7EC2E}" srcOrd="1" destOrd="0" presId="urn:microsoft.com/office/officeart/2005/8/layout/pyramid3"/>
    <dgm:cxn modelId="{841CD7F8-551C-4AC3-87DB-32B25A8E94E7}" type="presOf" srcId="{8F97E1B9-32A8-4833-A48B-25B5538E6AB7}" destId="{54512E3E-3623-49E2-A9FC-7EA8C8939A50}" srcOrd="1" destOrd="0" presId="urn:microsoft.com/office/officeart/2005/8/layout/pyramid3"/>
    <dgm:cxn modelId="{EE3389E8-CBD8-412A-880E-B3446A11BEFA}" type="presParOf" srcId="{7A93A0CD-BB18-461E-A0E5-51517F0969E1}" destId="{9776D2FB-4377-4AB7-89E8-B01B81B066E2}" srcOrd="0" destOrd="0" presId="urn:microsoft.com/office/officeart/2005/8/layout/pyramid3"/>
    <dgm:cxn modelId="{CE90DD40-EF6F-4350-9468-19A8CC452BA4}" type="presParOf" srcId="{9776D2FB-4377-4AB7-89E8-B01B81B066E2}" destId="{6C5029EB-3627-4F0C-9A92-ADDB7A37304F}" srcOrd="0" destOrd="0" presId="urn:microsoft.com/office/officeart/2005/8/layout/pyramid3"/>
    <dgm:cxn modelId="{FBBC86ED-FA70-4D84-A615-55CAE065C9AA}" type="presParOf" srcId="{9776D2FB-4377-4AB7-89E8-B01B81B066E2}" destId="{0913BCB2-C82C-4C43-A657-0E6F8CC7EC2E}" srcOrd="1" destOrd="0" presId="urn:microsoft.com/office/officeart/2005/8/layout/pyramid3"/>
    <dgm:cxn modelId="{5203667D-E1CC-4DD5-9C6D-F7EC0DAF1DB6}" type="presParOf" srcId="{7A93A0CD-BB18-461E-A0E5-51517F0969E1}" destId="{05E424BB-5167-4A66-B1D3-46878AC52F68}" srcOrd="1" destOrd="0" presId="urn:microsoft.com/office/officeart/2005/8/layout/pyramid3"/>
    <dgm:cxn modelId="{50F458DC-1B41-41CC-9F24-C11C92353B63}" type="presParOf" srcId="{05E424BB-5167-4A66-B1D3-46878AC52F68}" destId="{FE355475-BCBE-4E03-8B74-ADB7D33B260B}" srcOrd="0" destOrd="0" presId="urn:microsoft.com/office/officeart/2005/8/layout/pyramid3"/>
    <dgm:cxn modelId="{FC265BFB-11AE-4D39-A60F-E15C50F9060A}" type="presParOf" srcId="{05E424BB-5167-4A66-B1D3-46878AC52F68}" destId="{C7EC7416-90C2-45F1-B895-EDF4ABF2A69E}" srcOrd="1" destOrd="0" presId="urn:microsoft.com/office/officeart/2005/8/layout/pyramid3"/>
    <dgm:cxn modelId="{FE27FE9B-B2AD-4A66-A4DA-BD66B79C531B}" type="presParOf" srcId="{7A93A0CD-BB18-461E-A0E5-51517F0969E1}" destId="{1F97DB11-4A93-49D0-89D5-B07F010FD652}" srcOrd="2" destOrd="0" presId="urn:microsoft.com/office/officeart/2005/8/layout/pyramid3"/>
    <dgm:cxn modelId="{1729FBB0-6E2E-4CDA-9260-BED870D4F417}" type="presParOf" srcId="{1F97DB11-4A93-49D0-89D5-B07F010FD652}" destId="{398B0FB5-02B7-4418-AF66-2645D5A0B1C3}" srcOrd="0" destOrd="0" presId="urn:microsoft.com/office/officeart/2005/8/layout/pyramid3"/>
    <dgm:cxn modelId="{4B0EE9CB-D57B-48FB-AA00-B10016C5BF33}" type="presParOf" srcId="{1F97DB11-4A93-49D0-89D5-B07F010FD652}" destId="{BC644BC3-B8BD-4A69-BA00-BA545D0DB0C7}" srcOrd="1" destOrd="0" presId="urn:microsoft.com/office/officeart/2005/8/layout/pyramid3"/>
    <dgm:cxn modelId="{527CE371-5AD2-474D-A11C-1B2D0956F546}" type="presParOf" srcId="{7A93A0CD-BB18-461E-A0E5-51517F0969E1}" destId="{81468772-6AA2-4628-B560-5C463995DDA3}" srcOrd="3" destOrd="0" presId="urn:microsoft.com/office/officeart/2005/8/layout/pyramid3"/>
    <dgm:cxn modelId="{E13C4C32-002D-439C-9C13-4C53F1959417}" type="presParOf" srcId="{81468772-6AA2-4628-B560-5C463995DDA3}" destId="{B8A614CD-7C25-4CB4-B7FD-87847C8D2DE5}" srcOrd="0" destOrd="0" presId="urn:microsoft.com/office/officeart/2005/8/layout/pyramid3"/>
    <dgm:cxn modelId="{48D77A64-CDD1-46D1-A400-F29C7C83AE35}" type="presParOf" srcId="{81468772-6AA2-4628-B560-5C463995DDA3}" destId="{69550213-203C-4E33-8A3A-5D15107E0261}" srcOrd="1" destOrd="0" presId="urn:microsoft.com/office/officeart/2005/8/layout/pyramid3"/>
    <dgm:cxn modelId="{4A05DD89-A970-4F78-9049-2955E1B4ECB2}" type="presParOf" srcId="{7A93A0CD-BB18-461E-A0E5-51517F0969E1}" destId="{E716ED84-CD3D-4603-9986-581AC97CE093}" srcOrd="4" destOrd="0" presId="urn:microsoft.com/office/officeart/2005/8/layout/pyramid3"/>
    <dgm:cxn modelId="{FA687D05-8342-4AB5-AC46-BD6B0993C821}" type="presParOf" srcId="{E716ED84-CD3D-4603-9986-581AC97CE093}" destId="{1D0A4C20-5138-4EC9-BDE9-08009BA64043}" srcOrd="0" destOrd="0" presId="urn:microsoft.com/office/officeart/2005/8/layout/pyramid3"/>
    <dgm:cxn modelId="{42577EE9-4BB8-477D-90CE-84A5682CD4D5}" type="presParOf" srcId="{E716ED84-CD3D-4603-9986-581AC97CE093}" destId="{54512E3E-3623-49E2-A9FC-7EA8C8939A5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029EB-3627-4F0C-9A92-ADDB7A37304F}">
      <dsp:nvSpPr>
        <dsp:cNvPr id="0" name=""/>
        <dsp:cNvSpPr/>
      </dsp:nvSpPr>
      <dsp:spPr>
        <a:xfrm rot="10800000">
          <a:off x="0" y="0"/>
          <a:ext cx="6195072" cy="1055297"/>
        </a:xfrm>
        <a:prstGeom prst="trapezoid">
          <a:avLst>
            <a:gd name="adj" fmla="val 58705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Avfallsreduksjon</a:t>
          </a:r>
        </a:p>
      </dsp:txBody>
      <dsp:txXfrm rot="-10800000">
        <a:off x="1084137" y="0"/>
        <a:ext cx="4026796" cy="1055297"/>
      </dsp:txXfrm>
    </dsp:sp>
    <dsp:sp modelId="{FE355475-BCBE-4E03-8B74-ADB7D33B260B}">
      <dsp:nvSpPr>
        <dsp:cNvPr id="0" name=""/>
        <dsp:cNvSpPr/>
      </dsp:nvSpPr>
      <dsp:spPr>
        <a:xfrm rot="10800000">
          <a:off x="619507" y="1055297"/>
          <a:ext cx="4956057" cy="1055297"/>
        </a:xfrm>
        <a:prstGeom prst="trapezoid">
          <a:avLst>
            <a:gd name="adj" fmla="val 58705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Ombruk</a:t>
          </a:r>
        </a:p>
      </dsp:txBody>
      <dsp:txXfrm rot="-10800000">
        <a:off x="1486817" y="1055297"/>
        <a:ext cx="3221437" cy="1055297"/>
      </dsp:txXfrm>
    </dsp:sp>
    <dsp:sp modelId="{398B0FB5-02B7-4418-AF66-2645D5A0B1C3}">
      <dsp:nvSpPr>
        <dsp:cNvPr id="0" name=""/>
        <dsp:cNvSpPr/>
      </dsp:nvSpPr>
      <dsp:spPr>
        <a:xfrm rot="10800000">
          <a:off x="1239014" y="2110594"/>
          <a:ext cx="3717043" cy="1055297"/>
        </a:xfrm>
        <a:prstGeom prst="trapezoid">
          <a:avLst>
            <a:gd name="adj" fmla="val 58705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Materialgjenvinning</a:t>
          </a:r>
        </a:p>
      </dsp:txBody>
      <dsp:txXfrm rot="-10800000">
        <a:off x="1889496" y="2110594"/>
        <a:ext cx="2416078" cy="1055297"/>
      </dsp:txXfrm>
    </dsp:sp>
    <dsp:sp modelId="{B8A614CD-7C25-4CB4-B7FD-87847C8D2DE5}">
      <dsp:nvSpPr>
        <dsp:cNvPr id="0" name=""/>
        <dsp:cNvSpPr/>
      </dsp:nvSpPr>
      <dsp:spPr>
        <a:xfrm rot="10800000">
          <a:off x="1858521" y="3165892"/>
          <a:ext cx="2478028" cy="1055297"/>
        </a:xfrm>
        <a:prstGeom prst="trapezoid">
          <a:avLst>
            <a:gd name="adj" fmla="val 58705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Energiutnytting</a:t>
          </a:r>
        </a:p>
      </dsp:txBody>
      <dsp:txXfrm rot="-10800000">
        <a:off x="2292176" y="3165892"/>
        <a:ext cx="1610718" cy="1055297"/>
      </dsp:txXfrm>
    </dsp:sp>
    <dsp:sp modelId="{1D0A4C20-5138-4EC9-BDE9-08009BA64043}">
      <dsp:nvSpPr>
        <dsp:cNvPr id="0" name=""/>
        <dsp:cNvSpPr/>
      </dsp:nvSpPr>
      <dsp:spPr>
        <a:xfrm rot="10800000">
          <a:off x="2478028" y="4221189"/>
          <a:ext cx="1239014" cy="1055297"/>
        </a:xfrm>
        <a:prstGeom prst="trapezoid">
          <a:avLst>
            <a:gd name="adj" fmla="val 58705"/>
          </a:avLst>
        </a:prstGeom>
        <a:solidFill>
          <a:srgbClr val="FF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Deponi</a:t>
          </a:r>
        </a:p>
      </dsp:txBody>
      <dsp:txXfrm rot="-10800000">
        <a:off x="2478028" y="4221189"/>
        <a:ext cx="1239014" cy="105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CC6E-F146-40D3-AF1D-F6CB4E5746A6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644A-62AC-4266-BA17-C76B7433B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644A-62AC-4266-BA17-C76B7433B02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6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E45D6F-CD3E-78B1-1974-23E9BC964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9DA5C6-3045-AE0D-A887-7ADEDC467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231BC9-CDD9-41DE-1054-F31DE050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90509E-E88C-587C-6219-97E29C10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188DBA-D5D4-A584-082A-87A699CD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9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EAED89-E00B-A141-DB2A-F830831D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05E297-B9FF-D990-4A23-E08D5CEB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6DEF4B-F65C-E922-3860-BEF22316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7E67EB-02D8-AD0C-973C-99947D6A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BE445A-C060-11B4-0E21-E2E64B5C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7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27CEA52-54FA-23B3-E6E6-F8456F86E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0A05779-9BDC-3158-65CF-819B36D95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4FBA54-D9BE-6829-A87C-CA6F813F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CB594-E13A-18CD-415D-954399EB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825E2E-8A8E-0563-7D55-62E8C318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13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8B40D-ED5B-CF80-1C9C-D6C199B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966BC2-764D-7E2F-EB3D-12A6AB0B3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E17408-4A01-9F2D-325A-B29F5160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97C3FD-5A16-DF45-323A-84D572A2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639DE7-8B19-068F-272D-FB887AB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90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C22F8-94F8-8827-3CBA-A16B7D7C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F23331-E5AC-5B85-3478-17DC8CC6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1A28B3-47D2-5511-26F0-99A19B85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D157A6-964B-C9F5-0316-9EB7E409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1D533B-2F04-D88A-B198-946A68C1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FA870-53F3-1681-BB31-C27C3D4E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B10E49-5EA8-11B6-ECC4-704A4D89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EAC5E5-9E77-3BA7-A927-C3494490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680781-B3FC-7387-10D7-22A15C74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596C79-4AB8-9D73-D5BD-B902CA19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441C73-6360-890C-563D-FA0B5DBB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2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0A03D1-5254-519B-C119-FCE16CBD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B0AAA1-1FC2-D740-7E12-ED71F830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7EEDDF-D45F-C8E2-3BAB-427A7571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2C2323-2F0D-0E68-E7DF-96C1F829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1732B3-2AF6-F222-A426-DAE58BD5D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861D980-B7BD-8C97-86EE-3FCD6D0D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9FB77A2-A7CE-4282-451F-C02DDF8B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92DF67A-FEE2-82C7-6E22-ECB74AF7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1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FCC44-5E5C-B5B5-F0AD-3420DDDE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E320C6-AC29-E1F0-E815-281C4528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5D91B9-FE54-6005-A328-C40F10C1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15E6AA-C038-0FA6-4112-455AFF0F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85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85BAF29-DC7D-FFE6-805F-54CD2AAB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161319F-0209-A87C-DAFF-2D7C777E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55B861-E7D8-84C4-F08D-58C197E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66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A5911-A8B6-246E-5A7F-5F1879F0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AEF851-9E5F-E549-29F5-7622C320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9B4F47-6C3E-1FA4-E7E3-9126A20FA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B873C8-1772-A2D4-C13A-4D46B054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570ADC-3261-84D5-9FE7-223583F5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69CE8-7976-9344-8C02-4538BB7A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B376B-F414-A097-C5C1-24CCD537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56F9E0-7FD3-D27C-673D-7A1AEC0C3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6663E5-9666-24FF-ED02-5DE4CFD0E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FB4A33-6432-AD18-177C-E4BD2E8C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BC08C6-0839-D16F-A772-95D01AB3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C6132C-69A1-32D5-D778-A4DFFA5F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8A5998-F0BA-FF2F-5B71-F8561259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A01DDE-E08C-DDA8-BFA7-D4DB234B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826666-5414-8770-8B66-75E02A58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3CAD6-E8E8-4CBF-B5CF-C3FBFB88D97C}" type="datetimeFigureOut">
              <a:rPr lang="nb-NO" smtClean="0"/>
              <a:t>07.08.2024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AA7328-F728-5173-A2D2-89A52B4CE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3A83C2-BC76-4F31-D609-34FEE24F2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685ADAF6-CB50-B60E-1A0A-FF4F9C848A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3" y="6235507"/>
            <a:ext cx="2213498" cy="5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VLcj-XKn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aebrik.no/products/baekpaek" TargetMode="External"/><Relationship Id="rId3" Type="http://schemas.openxmlformats.org/officeDocument/2006/relationships/hyperlink" Target="https://www.ifi.no/slik-maler-du-blomsterkrukker" TargetMode="External"/><Relationship Id="rId7" Type="http://schemas.openxmlformats.org/officeDocument/2006/relationships/hyperlink" Target="https://faebrik.no/products/handlenett" TargetMode="External"/><Relationship Id="rId2" Type="http://schemas.openxmlformats.org/officeDocument/2006/relationships/hyperlink" Target="https://www.ifi.no/male-gamle-mobler-redesign-steg-for-st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rtere.no/fra-verdilost-til-verdifullt" TargetMode="External"/><Relationship Id="rId5" Type="http://schemas.openxmlformats.org/officeDocument/2006/relationships/hyperlink" Target="https://sortere.no/fyllglasset" TargetMode="External"/><Relationship Id="rId4" Type="http://schemas.openxmlformats.org/officeDocument/2006/relationships/hyperlink" Target="https://www.maxbo.no/tips-og-inspirasjon/gjor-det-selv/diy-uteleker/" TargetMode="External"/><Relationship Id="rId9" Type="http://schemas.openxmlformats.org/officeDocument/2006/relationships/hyperlink" Target="https://faebrik.no/products/mac-maepp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iljoskole.loop.no/ressurser/fastfashionoppleg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Nc4Oby9W8w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start.no/" TargetMode="External"/><Relationship Id="rId2" Type="http://schemas.openxmlformats.org/officeDocument/2006/relationships/hyperlink" Target="https://www.matvett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iljoskole.loop.no/ressurser/restemat-challeng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uro.com/nb-no/favoritter/gjenbruk/gjenbruk-klaer/veiledning-reparere-hull-klar" TargetMode="External"/><Relationship Id="rId2" Type="http://schemas.openxmlformats.org/officeDocument/2006/relationships/hyperlink" Target="https://tavarepadetduhar.no/fikseti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prucecrafts.com/mend-and-repair-clothes-using-embroidery-41478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iljolare.no/aktiviteter/foringsplassen/artslister/fugl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DA1D4848-C8F1-B144-B1C2-A661E988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4" y="1675929"/>
            <a:ext cx="10374345" cy="2412492"/>
          </a:xfrm>
          <a:prstGeom prst="rect">
            <a:avLst/>
          </a:prstGeom>
        </p:spPr>
      </p:pic>
      <p:sp>
        <p:nvSpPr>
          <p:cNvPr id="9" name="Undertittel 8">
            <a:extLst>
              <a:ext uri="{FF2B5EF4-FFF2-40B4-BE49-F238E27FC236}">
                <a16:creationId xmlns:a16="http://schemas.microsoft.com/office/drawing/2014/main" id="{E7BF2B8B-52B7-47E6-89EF-1D3F56866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8420"/>
            <a:ext cx="9144000" cy="116937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Oppgaver til bruk i skolen</a:t>
            </a:r>
          </a:p>
        </p:txBody>
      </p:sp>
    </p:spTree>
    <p:extLst>
      <p:ext uri="{BB962C8B-B14F-4D97-AF65-F5344CB8AC3E}">
        <p14:creationId xmlns:p14="http://schemas.microsoft.com/office/powerpoint/2010/main" val="187049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14C1CC3-698F-4475-7F86-9B93791C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08481"/>
            <a:ext cx="8473440" cy="65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E2D72F-C4BF-D8D9-8953-770C82C82B6B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1416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Nature Is Speaking – Julia Roberts is Mother Nature | Conservation International (CI)">
            <a:hlinkClick r:id="" action="ppaction://media"/>
            <a:extLst>
              <a:ext uri="{FF2B5EF4-FFF2-40B4-BE49-F238E27FC236}">
                <a16:creationId xmlns:a16="http://schemas.microsoft.com/office/drawing/2014/main" id="{9C791EB8-D548-7827-FFFB-5178F37222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1" y="1825625"/>
            <a:ext cx="6456680" cy="4351338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 betyr at du lager noe nytt av gamle klær, møbler eller andre gjenstander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Hvordan kan redesign være med på å få ned forbruket vårt?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dere eksempler på redesign?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069C79B6-4808-42DB-F354-4EC75376E96E}"/>
              </a:ext>
            </a:extLst>
          </p:cNvPr>
          <p:cNvGrpSpPr/>
          <p:nvPr/>
        </p:nvGrpSpPr>
        <p:grpSpPr>
          <a:xfrm>
            <a:off x="7331520" y="1690688"/>
            <a:ext cx="4512500" cy="4064445"/>
            <a:chOff x="7402640" y="1330960"/>
            <a:chExt cx="4512500" cy="4064445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BE83BAF4-4D31-BFCA-8288-9C3940F167B5}"/>
                </a:ext>
              </a:extLst>
            </p:cNvPr>
            <p:cNvSpPr txBox="1"/>
            <p:nvPr/>
          </p:nvSpPr>
          <p:spPr>
            <a:xfrm>
              <a:off x="8239760" y="5026073"/>
              <a:ext cx="31140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Kommode -redesign, av Abbott, T. (https://ndla.no/image/49183). CC BY-NC-ND 4.0.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ABA27226-6BED-90A2-DBDC-FB18A8B88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640" y="1330960"/>
              <a:ext cx="45125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61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690687"/>
            <a:ext cx="6456680" cy="4866803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Dere skal nå redesigne en selvvalgt gjenstand, men først skal dere finne ideer og inspirasjon</a:t>
            </a: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Jobb i grupper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Individuelt: Skriv ned eksempler på ting du mener kan redesignes (5 minutter)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Gruppa blir enige om fire gjenstander dere vil undersøke nærmere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Diskutere i gruppa – hvordan kan de valgte gjenstandene redesignes?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Noter gode ideer. Bruk gjerne nettsøk/ bøker for å få inspirasjon.</a:t>
            </a:r>
          </a:p>
          <a:p>
            <a:pPr lvl="1"/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430953E-26DE-684F-E2B7-1E8FBA68CF96}"/>
              </a:ext>
            </a:extLst>
          </p:cNvPr>
          <p:cNvGrpSpPr/>
          <p:nvPr/>
        </p:nvGrpSpPr>
        <p:grpSpPr>
          <a:xfrm>
            <a:off x="8808720" y="4620788"/>
            <a:ext cx="3241040" cy="1695048"/>
            <a:chOff x="8463280" y="3532759"/>
            <a:chExt cx="3241040" cy="1695048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16E7C9C2-D115-C3FE-9B0A-896AA4F3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0790" y="3532759"/>
              <a:ext cx="2756217" cy="1440000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D25518FB-3746-7AEB-B9FE-CE7B283155B4}"/>
                </a:ext>
              </a:extLst>
            </p:cNvPr>
            <p:cNvSpPr txBox="1"/>
            <p:nvPr/>
          </p:nvSpPr>
          <p:spPr>
            <a:xfrm>
              <a:off x="8463280" y="4996975"/>
              <a:ext cx="324104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https://www.easypeasyandfun.com/tin-can-robots/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F2F81FB5-32D4-DD83-E190-1EA698CD7FF7}"/>
              </a:ext>
            </a:extLst>
          </p:cNvPr>
          <p:cNvGrpSpPr/>
          <p:nvPr/>
        </p:nvGrpSpPr>
        <p:grpSpPr>
          <a:xfrm>
            <a:off x="8575040" y="179696"/>
            <a:ext cx="3708400" cy="4329332"/>
            <a:chOff x="8575040" y="164088"/>
            <a:chExt cx="3708400" cy="4329332"/>
          </a:xfrm>
        </p:grpSpPr>
        <p:pic>
          <p:nvPicPr>
            <p:cNvPr id="12290" name="Picture 2" descr="Don't Throw Away Those Chipped Mugs #trashtotreasure #decorhomeideas">
              <a:extLst>
                <a:ext uri="{FF2B5EF4-FFF2-40B4-BE49-F238E27FC236}">
                  <a16:creationId xmlns:a16="http://schemas.microsoft.com/office/drawing/2014/main" id="{9A6475D5-1710-B855-091C-89A3719C9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5213" y="164088"/>
              <a:ext cx="187825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CC2D8FB0-E0FB-BCB7-28CF-684180E2758D}"/>
                </a:ext>
              </a:extLst>
            </p:cNvPr>
            <p:cNvSpPr txBox="1"/>
            <p:nvPr/>
          </p:nvSpPr>
          <p:spPr>
            <a:xfrm>
              <a:off x="8575040" y="4124088"/>
              <a:ext cx="3708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https://www.decorhomeideas.com/wp-content/uploads/2021/06/dont-throw-away-those-chipped-mugs.jpg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9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690688"/>
            <a:ext cx="6456680" cy="4351338"/>
          </a:xfrm>
        </p:spPr>
        <p:txBody>
          <a:bodyPr>
            <a:normAutofit fontScale="85000" lnSpcReduction="2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skal redesigne en gjenstand. Det kan være klær, møbler, pynteting eller andre gjenstander.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Hent inspirasjon, lag en skisse og en gjennomføringsplan.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et bilde av gjenstanden før redesign.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 gjenstanden din. Dokumenter prosessen med bilder.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Den ferdige gjenstanden skal presenteres for klassen.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A8D15786-B8B5-4EDA-FD2C-9653C57840D7}"/>
              </a:ext>
            </a:extLst>
          </p:cNvPr>
          <p:cNvGrpSpPr/>
          <p:nvPr/>
        </p:nvGrpSpPr>
        <p:grpSpPr>
          <a:xfrm>
            <a:off x="8061960" y="4289557"/>
            <a:ext cx="6431280" cy="1841358"/>
            <a:chOff x="7970520" y="3650487"/>
            <a:chExt cx="6431280" cy="1841358"/>
          </a:xfrm>
        </p:grpSpPr>
        <p:pic>
          <p:nvPicPr>
            <p:cNvPr id="11268" name="Picture 4" descr="Obby Upcycling Projects: IKEA Stool Project">
              <a:extLst>
                <a:ext uri="{FF2B5EF4-FFF2-40B4-BE49-F238E27FC236}">
                  <a16:creationId xmlns:a16="http://schemas.microsoft.com/office/drawing/2014/main" id="{816E62B9-E651-C445-77D7-7B79C1371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20" y="3650487"/>
              <a:ext cx="3600000" cy="161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0124DFF6-5FCF-1D53-56BF-4CF4AE7A36A9}"/>
                </a:ext>
              </a:extLst>
            </p:cNvPr>
            <p:cNvSpPr txBox="1"/>
            <p:nvPr/>
          </p:nvSpPr>
          <p:spPr>
            <a:xfrm>
              <a:off x="8305800" y="5261013"/>
              <a:ext cx="60960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https://obby.co.uk/blog/obby-projects-upcycle-ikea-stool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3D7076D4-E553-4F9F-69E5-332636D34696}"/>
              </a:ext>
            </a:extLst>
          </p:cNvPr>
          <p:cNvGrpSpPr/>
          <p:nvPr/>
        </p:nvGrpSpPr>
        <p:grpSpPr>
          <a:xfrm>
            <a:off x="8508140" y="701656"/>
            <a:ext cx="2565400" cy="3349367"/>
            <a:chOff x="8706494" y="528568"/>
            <a:chExt cx="2565400" cy="3349367"/>
          </a:xfrm>
        </p:grpSpPr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C79120D4-48B1-7EA4-ACE2-99FC0BC24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480" y="528568"/>
              <a:ext cx="2230588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403ED86-15A6-0D8C-0F05-6D6198A81BEE}"/>
                </a:ext>
              </a:extLst>
            </p:cNvPr>
            <p:cNvSpPr txBox="1"/>
            <p:nvPr/>
          </p:nvSpPr>
          <p:spPr>
            <a:xfrm>
              <a:off x="8706494" y="3508603"/>
              <a:ext cx="256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https://www.homelysmart.com/upcycle-toilet-paper-rolls/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31E69-C05E-7450-A7A5-5216EBAD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Noen inspirasjonslenker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AA023F-8280-ABDF-40BB-B450630E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Male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tremøbler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https://www.ifi.no/male-gamle-mobler-redesign-steg-for-steg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Male blomsterpotter: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https://www.ifi.no/slik-maler-du-blomsterkrukker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Uteleker av plankerester: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https://www.maxbo.no/tips-og-inspirasjon/gjor-det-selv/diy-uteleker/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Gjenbruk av syltetøyglass: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5"/>
              </a:rPr>
              <a:t>https://sortere.no/fyllglasset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Bygg noe av plankerester: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6"/>
              </a:rPr>
              <a:t>https://sortere.no/fra-verdilost-til-verdifullt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Fæbrik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har noen gratis mønstre som egner seg godt å bruke til gjenbrukstekstiler som for eksempel gardiner, duker, sengetøy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Handlenett: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7"/>
              </a:rPr>
              <a:t>https://faebrik.no/products/handlenett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Ryggsekk: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8"/>
              </a:rPr>
              <a:t>https://faebrik.no/products/baekpaek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Mappe til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mac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/pc: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9"/>
              </a:rPr>
              <a:t>https://faebrik.no/products/mac-maeppe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7DC41E8-F08C-7E95-4EE3-B9B5DC65CF28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3865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F1F77-0AE8-4D35-4B1E-86D47DA1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Vil dere jobbe mer med dette temaet?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8D6AD7-AF87-4B69-FDA9-27D5F0AD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Loop Miljøskole har i samarbeid med NRK Skole utarbeidet et opplegg om klesindustrien og hvordan hver og en av oss påvirker miljø og mennesker med våre valg.</a:t>
            </a:r>
            <a:b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finner opplegget </a:t>
            </a:r>
            <a:r>
              <a:rPr lang="nb-NO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«Fast </a:t>
            </a:r>
            <a:r>
              <a:rPr lang="nb-NO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fashion</a:t>
            </a:r>
            <a:r>
              <a:rPr lang="nb-NO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Planetens siste skrik» </a:t>
            </a: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https://miljoskole.loop.no/ressurser/fastfashionopplegg/</a:t>
            </a: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8A89C6F-9BC5-8251-617A-83C419C2D6F6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3388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Vet dere hva matsvinn 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Hvert år kaster hver nordmann i gjennomsnitt over 40 kg spiselig mat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Hvorfor tror du vi vil unngå matsvinn?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7AFAE01-B8D8-C4DD-9AB0-08E008E06BE1}"/>
              </a:ext>
            </a:extLst>
          </p:cNvPr>
          <p:cNvGrpSpPr/>
          <p:nvPr/>
        </p:nvGrpSpPr>
        <p:grpSpPr>
          <a:xfrm>
            <a:off x="7695883" y="1690688"/>
            <a:ext cx="3960000" cy="3404046"/>
            <a:chOff x="7584123" y="1442720"/>
            <a:chExt cx="3960000" cy="3404046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56B5E29-A1B2-31FA-0720-8AA3B5178DFA}"/>
                </a:ext>
              </a:extLst>
            </p:cNvPr>
            <p:cNvSpPr txBox="1"/>
            <p:nvPr/>
          </p:nvSpPr>
          <p:spPr>
            <a:xfrm>
              <a:off x="8361680" y="4477434"/>
              <a:ext cx="2773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Matsvinn, av </a:t>
              </a:r>
              <a:r>
                <a:rPr lang="nb-NO" sz="900" dirty="0" err="1"/>
                <a:t>Ekströmer</a:t>
              </a:r>
              <a:r>
                <a:rPr lang="nb-NO" sz="900" dirty="0"/>
                <a:t>/tt, J., TT </a:t>
              </a:r>
              <a:r>
                <a:rPr lang="nb-NO" sz="900" dirty="0" err="1"/>
                <a:t>Nyhetsbyrån</a:t>
              </a:r>
              <a:r>
                <a:rPr lang="nb-NO" sz="900" dirty="0"/>
                <a:t>, NTB . (https://ndla.no/image/50689). CC BY-NC 4.0.</a:t>
              </a:r>
            </a:p>
          </p:txBody>
        </p:sp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946EB77D-51D5-D5A6-5B0B-554FBBBF4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123" y="1442720"/>
              <a:ext cx="3960000" cy="2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927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Å kaste mat er skikkelig dumt! | MatStart">
            <a:hlinkClick r:id="" action="ppaction://media"/>
            <a:extLst>
              <a:ext uri="{FF2B5EF4-FFF2-40B4-BE49-F238E27FC236}">
                <a16:creationId xmlns:a16="http://schemas.microsoft.com/office/drawing/2014/main" id="{F483B93C-2327-1443-AAF8-A4A8BC049B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må til før vi kan kjøpe et brød i butikken?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Diskuter med hverandre – hva må til før vi kan kjøpe andre matvarer, som for eksempel bananer, fisk, kjøtt eller pasta?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tenker du om at vi kaster så mye mat?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dere noen ideer til hvordan man kan unngå matsvinn?</a:t>
            </a:r>
          </a:p>
          <a:p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C850B90-B103-B492-A204-98CC8171FEF8}"/>
              </a:ext>
            </a:extLst>
          </p:cNvPr>
          <p:cNvGrpSpPr/>
          <p:nvPr/>
        </p:nvGrpSpPr>
        <p:grpSpPr>
          <a:xfrm>
            <a:off x="7663181" y="2219008"/>
            <a:ext cx="4317841" cy="3369438"/>
            <a:chOff x="7703821" y="1690688"/>
            <a:chExt cx="4317841" cy="3369438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FE56CDE4-2CFB-70E9-7D28-DF818A7125FD}"/>
                </a:ext>
              </a:extLst>
            </p:cNvPr>
            <p:cNvSpPr txBox="1"/>
            <p:nvPr/>
          </p:nvSpPr>
          <p:spPr>
            <a:xfrm>
              <a:off x="8422640" y="4690794"/>
              <a:ext cx="318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Grovt brød, av Knudsen, K. E., VG, NTB </a:t>
              </a:r>
              <a:r>
                <a:rPr lang="nb-NO" sz="900" dirty="0" err="1"/>
                <a:t>scanpix</a:t>
              </a:r>
              <a:r>
                <a:rPr lang="nb-NO" sz="900" dirty="0"/>
                <a:t>. (https://ndla.no/image/16157). CC BY-NC-SA 4.0.</a:t>
              </a:r>
            </a:p>
          </p:txBody>
        </p:sp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id="{A43C2153-DD49-10E1-C507-D0DAC136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21" y="1690688"/>
              <a:ext cx="4317841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D4F93-77DA-ADAC-DF31-122E6347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Reparasjonskonkurranse!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56E02A-08A5-3172-1819-CDDC3B32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79037" cy="473543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Finn et klesplagg eller noe annet som trenger en reparasjon eller en oppfriskning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bilde av gjenstanden før reparasjonen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Reparer!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bilde av gjenstanden etter reparasjonen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Send inn klassens bilder til Vesar, og delta i reparasjonskonkurransen.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Vinnerklassen får pizza til hele klassen!</a:t>
            </a:r>
          </a:p>
        </p:txBody>
      </p:sp>
      <p:pic>
        <p:nvPicPr>
          <p:cNvPr id="2050" name="Picture 2" descr="How to Clean White Shoes: 4 Totally Tested Methods | HowStuffWorks">
            <a:extLst>
              <a:ext uri="{FF2B5EF4-FFF2-40B4-BE49-F238E27FC236}">
                <a16:creationId xmlns:a16="http://schemas.microsoft.com/office/drawing/2014/main" id="{0542588F-F67E-7E2F-CD79-73F1B008B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4"/>
          <a:stretch/>
        </p:blipFill>
        <p:spPr bwMode="auto">
          <a:xfrm>
            <a:off x="8540684" y="909000"/>
            <a:ext cx="218472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Clean White Shoes: 4 Totally Tested Methods | HowStuffWorks">
            <a:extLst>
              <a:ext uri="{FF2B5EF4-FFF2-40B4-BE49-F238E27FC236}">
                <a16:creationId xmlns:a16="http://schemas.microsoft.com/office/drawing/2014/main" id="{036CF713-BAA5-F0D8-C3B5-AC355F33B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/>
          <a:stretch/>
        </p:blipFill>
        <p:spPr bwMode="auto">
          <a:xfrm>
            <a:off x="8540683" y="3429000"/>
            <a:ext cx="21847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2677790-B740-4210-B3F1-B32159010AE4}"/>
              </a:ext>
            </a:extLst>
          </p:cNvPr>
          <p:cNvSpPr txBox="1"/>
          <p:nvPr/>
        </p:nvSpPr>
        <p:spPr>
          <a:xfrm>
            <a:off x="71120" y="6557491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Reparasjonskonkurranse!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05658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971109"/>
            <a:ext cx="8346440" cy="4731866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Nå skal dere lage mat av matvarer som har gått ut på dato eller er i ferd med å bli dårlige, men som fremdeles er spiselige.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Hver gruppe får utdelt en type matvare, og skal finne en oppskrift de kan bruke matvaren til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Start å lete etter oppskrifter på 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b-NO" u="sng" dirty="0">
                <a:hlinkClick r:id="rId2"/>
              </a:rPr>
              <a:t>https://www.matvett.no</a:t>
            </a:r>
            <a:r>
              <a:rPr lang="nb-NO" dirty="0">
                <a:hlinkClick r:id="rId2"/>
              </a:rPr>
              <a:t>/</a:t>
            </a:r>
            <a:r>
              <a:rPr lang="nb-NO" dirty="0"/>
              <a:t>  og  </a:t>
            </a:r>
            <a:r>
              <a:rPr lang="nb-NO" u="sng" dirty="0">
                <a:hlinkClick r:id="rId3"/>
              </a:rPr>
              <a:t>https://www.matstart.no/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9CD92ED-9842-A1B9-6EE9-7ADAF7A87706}"/>
              </a:ext>
            </a:extLst>
          </p:cNvPr>
          <p:cNvGrpSpPr/>
          <p:nvPr/>
        </p:nvGrpSpPr>
        <p:grpSpPr>
          <a:xfrm>
            <a:off x="9144570" y="1936456"/>
            <a:ext cx="2763520" cy="2985087"/>
            <a:chOff x="8230170" y="1195118"/>
            <a:chExt cx="2763520" cy="2985087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36CE6AAC-6E19-2F0A-72C8-EAC04E3F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818" y="1195118"/>
              <a:ext cx="2638223" cy="2520000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E083EFE9-7AD1-95FE-A580-2505BE98C961}"/>
                </a:ext>
              </a:extLst>
            </p:cNvPr>
            <p:cNvSpPr txBox="1"/>
            <p:nvPr/>
          </p:nvSpPr>
          <p:spPr>
            <a:xfrm>
              <a:off x="8230170" y="3810873"/>
              <a:ext cx="2763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https://www.matvett.no/imager/images/112/MG_4005-2_e807822d5b5ab30dcd79e15c4a11ea4b.jpg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2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878437-CBB8-6990-1AA5-9289ACF0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Vil dere jobbe mer med dette temaet?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D4E2CE-2C3D-BFEA-EBE7-5105C323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Loop miljøskole har lagd et større undervisningsopplegg om å unngå matsvinn: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https://miljoskole.loop.no/ressurser/restemat-challenge/</a:t>
            </a:r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A0F7B9-BE20-D886-92D9-F4E97ABC324F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1627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9DA97-5036-5213-EBAD-B56700F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98043"/>
            <a:ext cx="1119124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6ADD0-5EF6-FBC5-B259-1D637FB0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4680" cy="3721735"/>
          </a:xfrm>
        </p:spPr>
        <p:txBody>
          <a:bodyPr>
            <a:normAutofit/>
          </a:bodyPr>
          <a:lstStyle/>
          <a:p>
            <a:r>
              <a:rPr lang="nb-NO" dirty="0"/>
              <a:t>Vet dere hva et kommunevåpen er?</a:t>
            </a:r>
          </a:p>
          <a:p>
            <a:r>
              <a:rPr lang="nb-NO" dirty="0"/>
              <a:t>Hvordan ser kommunevåpenet vårt ut?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B39F2-DB50-706A-B758-EC9B6C6D93F2}"/>
              </a:ext>
            </a:extLst>
          </p:cNvPr>
          <p:cNvSpPr txBox="1"/>
          <p:nvPr/>
        </p:nvSpPr>
        <p:spPr>
          <a:xfrm>
            <a:off x="0" y="6581001"/>
            <a:ext cx="4053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  <a:endParaRPr lang="nb-NO" sz="1200" dirty="0"/>
          </a:p>
        </p:txBody>
      </p:sp>
      <p:pic>
        <p:nvPicPr>
          <p:cNvPr id="20482" name="Picture 2" descr="kommunevåpen">
            <a:extLst>
              <a:ext uri="{FF2B5EF4-FFF2-40B4-BE49-F238E27FC236}">
                <a16:creationId xmlns:a16="http://schemas.microsoft.com/office/drawing/2014/main" id="{F44B2053-8EC8-C8C5-1582-E41B10E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0" y="1537653"/>
            <a:ext cx="249059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66309A9-5629-6E2B-40C7-89D943E5EE53}"/>
              </a:ext>
            </a:extLst>
          </p:cNvPr>
          <p:cNvSpPr txBox="1"/>
          <p:nvPr/>
        </p:nvSpPr>
        <p:spPr>
          <a:xfrm>
            <a:off x="8524360" y="5137468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https://irisnytt.iris-salten.no/getfile.php/1321720-1570185600/IRISNytt/Artikkelbilder/2019/Avduking%20Milj%C3%B8torg/Inndyr-sidesak.jpg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AB19E40-C447-3A37-BDD0-E0F78A143F0B}"/>
              </a:ext>
            </a:extLst>
          </p:cNvPr>
          <p:cNvGrpSpPr/>
          <p:nvPr/>
        </p:nvGrpSpPr>
        <p:grpSpPr>
          <a:xfrm>
            <a:off x="838200" y="3586481"/>
            <a:ext cx="7654290" cy="1550988"/>
            <a:chOff x="838200" y="3989387"/>
            <a:chExt cx="6099208" cy="1148081"/>
          </a:xfrm>
        </p:grpSpPr>
        <p:pic>
          <p:nvPicPr>
            <p:cNvPr id="8" name="Bilde 7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015A06B1-6730-2CE4-F391-4C49AE7B6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45978" b="24340"/>
            <a:stretch/>
          </p:blipFill>
          <p:spPr bwMode="auto">
            <a:xfrm>
              <a:off x="838200" y="3989387"/>
              <a:ext cx="3048000" cy="114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e 8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3D69F736-1A3A-82BD-5F87-B623F723A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18135" b="55335"/>
            <a:stretch/>
          </p:blipFill>
          <p:spPr bwMode="auto">
            <a:xfrm>
              <a:off x="3708339" y="3989387"/>
              <a:ext cx="3229069" cy="1087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576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9DA97-5036-5213-EBAD-B56700F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98043"/>
            <a:ext cx="1119124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kommunevåpenet av gjenbruksmaterialer!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6ADD0-5EF6-FBC5-B259-1D637FB0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4680" cy="3721735"/>
          </a:xfrm>
        </p:spPr>
        <p:txBody>
          <a:bodyPr>
            <a:normAutofit/>
          </a:bodyPr>
          <a:lstStyle/>
          <a:p>
            <a:r>
              <a:rPr lang="nb-NO" dirty="0"/>
              <a:t>Hva er gjenbruksmaterialer?</a:t>
            </a:r>
          </a:p>
          <a:p>
            <a:r>
              <a:rPr lang="nb-NO" dirty="0"/>
              <a:t>Hva slags gjenbruksmaterialer tenker dere passer best til vårt kommunevåpen?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B39F2-DB50-706A-B758-EC9B6C6D93F2}"/>
              </a:ext>
            </a:extLst>
          </p:cNvPr>
          <p:cNvSpPr txBox="1"/>
          <p:nvPr/>
        </p:nvSpPr>
        <p:spPr>
          <a:xfrm>
            <a:off x="0" y="6581001"/>
            <a:ext cx="4053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  <a:endParaRPr lang="nb-NO" sz="1200" dirty="0"/>
          </a:p>
        </p:txBody>
      </p:sp>
      <p:pic>
        <p:nvPicPr>
          <p:cNvPr id="20482" name="Picture 2" descr="kommunevåpen">
            <a:extLst>
              <a:ext uri="{FF2B5EF4-FFF2-40B4-BE49-F238E27FC236}">
                <a16:creationId xmlns:a16="http://schemas.microsoft.com/office/drawing/2014/main" id="{F44B2053-8EC8-C8C5-1582-E41B10E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0" y="1537653"/>
            <a:ext cx="249059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66309A9-5629-6E2B-40C7-89D943E5EE53}"/>
              </a:ext>
            </a:extLst>
          </p:cNvPr>
          <p:cNvSpPr txBox="1"/>
          <p:nvPr/>
        </p:nvSpPr>
        <p:spPr>
          <a:xfrm>
            <a:off x="8524360" y="5137468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https://irisnytt.iris-salten.no/getfile.php/1321720-1570185600/IRISNytt/Artikkelbilder/2019/Avduking%20Milj%C3%B8torg/Inndyr-sidesak.jpg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AB19E40-C447-3A37-BDD0-E0F78A143F0B}"/>
              </a:ext>
            </a:extLst>
          </p:cNvPr>
          <p:cNvGrpSpPr/>
          <p:nvPr/>
        </p:nvGrpSpPr>
        <p:grpSpPr>
          <a:xfrm>
            <a:off x="838200" y="3586481"/>
            <a:ext cx="7654290" cy="1550988"/>
            <a:chOff x="838200" y="3989387"/>
            <a:chExt cx="6099208" cy="1148081"/>
          </a:xfrm>
        </p:grpSpPr>
        <p:pic>
          <p:nvPicPr>
            <p:cNvPr id="8" name="Bilde 7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015A06B1-6730-2CE4-F391-4C49AE7B6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45978" b="24340"/>
            <a:stretch/>
          </p:blipFill>
          <p:spPr bwMode="auto">
            <a:xfrm>
              <a:off x="838200" y="3989387"/>
              <a:ext cx="3048000" cy="114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e 8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3D69F736-1A3A-82BD-5F87-B623F723A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18135" b="55335"/>
            <a:stretch/>
          </p:blipFill>
          <p:spPr bwMode="auto">
            <a:xfrm>
              <a:off x="3708339" y="3989387"/>
              <a:ext cx="3229069" cy="1087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834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ECD1D-E11C-F345-1F49-95CE564C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Bamsesykehus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C0F116-A488-7BC6-AEDC-7F61AC91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du en bamse som trenger en tur på sykehuset?</a:t>
            </a: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tenker dere vi trenger på et bamsesykehus?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15A4D72D-81B2-2705-1E31-B9B21C79BA68}"/>
              </a:ext>
            </a:extLst>
          </p:cNvPr>
          <p:cNvGrpSpPr/>
          <p:nvPr/>
        </p:nvGrpSpPr>
        <p:grpSpPr>
          <a:xfrm>
            <a:off x="838200" y="1763866"/>
            <a:ext cx="7519987" cy="2279814"/>
            <a:chOff x="963613" y="1753706"/>
            <a:chExt cx="5295105" cy="1619888"/>
          </a:xfrm>
        </p:grpSpPr>
        <p:pic>
          <p:nvPicPr>
            <p:cNvPr id="14" name="Bilde 13" descr="Et bilde som inneholder tekst, tegnefilm, leke, teddybjørn&#10;&#10;Automatisk generert beskrivelse">
              <a:extLst>
                <a:ext uri="{FF2B5EF4-FFF2-40B4-BE49-F238E27FC236}">
                  <a16:creationId xmlns:a16="http://schemas.microsoft.com/office/drawing/2014/main" id="{370AF1C7-95A2-31E8-9728-077E6B542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26"/>
            <a:stretch/>
          </p:blipFill>
          <p:spPr bwMode="auto">
            <a:xfrm>
              <a:off x="963613" y="1753709"/>
              <a:ext cx="1243330" cy="1619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Bilde 14" descr="Et bilde som inneholder leke, teddybjørn, Kosedyr, innendørs&#10;&#10;Automatisk generert beskrivelse">
              <a:extLst>
                <a:ext uri="{FF2B5EF4-FFF2-40B4-BE49-F238E27FC236}">
                  <a16:creationId xmlns:a16="http://schemas.microsoft.com/office/drawing/2014/main" id="{0B0455FC-D6F2-0FF3-5973-D9EE57A8D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945" y="1753708"/>
              <a:ext cx="1214755" cy="1619885"/>
            </a:xfrm>
            <a:prstGeom prst="rect">
              <a:avLst/>
            </a:prstGeom>
          </p:spPr>
        </p:pic>
        <p:pic>
          <p:nvPicPr>
            <p:cNvPr id="16" name="Bilde 15" descr="Et bilde som inneholder maling, Barnekunst, tegnefilm, kunst&#10;&#10;Automatisk generert beskrivelse">
              <a:extLst>
                <a:ext uri="{FF2B5EF4-FFF2-40B4-BE49-F238E27FC236}">
                  <a16:creationId xmlns:a16="http://schemas.microsoft.com/office/drawing/2014/main" id="{8C22369B-AEFE-37B5-BA6B-1DA235D1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66" y="1753707"/>
              <a:ext cx="1214755" cy="1619885"/>
            </a:xfrm>
            <a:prstGeom prst="rect">
              <a:avLst/>
            </a:prstGeom>
          </p:spPr>
        </p:pic>
        <p:pic>
          <p:nvPicPr>
            <p:cNvPr id="17" name="Bilde 16" descr="Et bilde som inneholder klær, person, smårolling, Menneskeansikt&#10;&#10;Automatisk generert beskrivelse">
              <a:extLst>
                <a:ext uri="{FF2B5EF4-FFF2-40B4-BE49-F238E27FC236}">
                  <a16:creationId xmlns:a16="http://schemas.microsoft.com/office/drawing/2014/main" id="{00D9CC90-B76D-C76E-739B-6FF2D2D84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5" b="6434"/>
            <a:stretch/>
          </p:blipFill>
          <p:spPr bwMode="auto">
            <a:xfrm>
              <a:off x="5320823" y="1753706"/>
              <a:ext cx="937895" cy="1619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52B61E0-0486-D9B2-6B55-1E0C31B0A6F6}"/>
              </a:ext>
            </a:extLst>
          </p:cNvPr>
          <p:cNvSpPr txBox="1"/>
          <p:nvPr/>
        </p:nvSpPr>
        <p:spPr>
          <a:xfrm>
            <a:off x="8757975" y="2321867"/>
            <a:ext cx="29666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Bamsesykehuset </a:t>
            </a:r>
            <a:b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på SFO på </a:t>
            </a:r>
            <a:r>
              <a:rPr lang="nb-NO" sz="25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Oddevall</a:t>
            </a:r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skole i Lier</a:t>
            </a:r>
          </a:p>
        </p:txBody>
      </p:sp>
    </p:spTree>
    <p:extLst>
      <p:ext uri="{BB962C8B-B14F-4D97-AF65-F5344CB8AC3E}">
        <p14:creationId xmlns:p14="http://schemas.microsoft.com/office/powerpoint/2010/main" val="15051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8EF4B9-C9A0-04F8-268B-4B51C29A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365125"/>
            <a:ext cx="10515600" cy="80379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Avfallspyramiden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28717E-7AC1-A0E0-A2A2-07860C61963E}"/>
              </a:ext>
            </a:extLst>
          </p:cNvPr>
          <p:cNvGraphicFramePr/>
          <p:nvPr/>
        </p:nvGraphicFramePr>
        <p:xfrm>
          <a:off x="2600197" y="1430781"/>
          <a:ext cx="6195072" cy="52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7064323C-09E6-23FC-3F94-482DB29FD5A0}"/>
              </a:ext>
            </a:extLst>
          </p:cNvPr>
          <p:cNvSpPr txBox="1"/>
          <p:nvPr/>
        </p:nvSpPr>
        <p:spPr>
          <a:xfrm>
            <a:off x="71120" y="6557491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Reparasjonskonkurranse!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91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5029EB-3627-4F0C-9A92-ADDB7A373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355475-BCBE-4E03-8B74-ADB7D33B2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8B0FB5-02B7-4418-AF66-2645D5A0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A614CD-7C25-4CB4-B7FD-87847C8D2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0A4C20-5138-4EC9-BDE9-08009BA6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3FAF0-D3F5-F99E-2179-AB98212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849"/>
            <a:ext cx="10515600" cy="127083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Reparasjoner!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2EE1D62-1D4F-8E30-377D-C2DFD07C10D4}"/>
              </a:ext>
            </a:extLst>
          </p:cNvPr>
          <p:cNvGrpSpPr/>
          <p:nvPr/>
        </p:nvGrpSpPr>
        <p:grpSpPr>
          <a:xfrm>
            <a:off x="4802076" y="921580"/>
            <a:ext cx="2247900" cy="2261199"/>
            <a:chOff x="4764790" y="869106"/>
            <a:chExt cx="2247900" cy="2358569"/>
          </a:xfrm>
        </p:grpSpPr>
        <p:pic>
          <p:nvPicPr>
            <p:cNvPr id="1040" name="Picture 16" descr="What the heck is darning? – wrenbirdarts">
              <a:extLst>
                <a:ext uri="{FF2B5EF4-FFF2-40B4-BE49-F238E27FC236}">
                  <a16:creationId xmlns:a16="http://schemas.microsoft.com/office/drawing/2014/main" id="{957BB341-3F03-9BB3-AE35-AA79F79C9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178" y="86910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26B71E99-E6A8-4AD0-5F1F-5E8BB536E863}"/>
                </a:ext>
              </a:extLst>
            </p:cNvPr>
            <p:cNvSpPr txBox="1"/>
            <p:nvPr/>
          </p:nvSpPr>
          <p:spPr>
            <a:xfrm>
              <a:off x="4764790" y="3012231"/>
              <a:ext cx="224790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https://tinyurl.com/mryzubjd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E73DE95A-A507-9B22-7606-D337908C2CC0}"/>
              </a:ext>
            </a:extLst>
          </p:cNvPr>
          <p:cNvGrpSpPr/>
          <p:nvPr/>
        </p:nvGrpSpPr>
        <p:grpSpPr>
          <a:xfrm>
            <a:off x="9843487" y="481215"/>
            <a:ext cx="2479446" cy="2573064"/>
            <a:chOff x="9843487" y="370415"/>
            <a:chExt cx="2479446" cy="2683864"/>
          </a:xfrm>
        </p:grpSpPr>
        <p:pic>
          <p:nvPicPr>
            <p:cNvPr id="1038" name="Picture 14" descr="Just finished mending a sock heel- any tips on making a tighter weave? :  r/Visiblemending">
              <a:extLst>
                <a:ext uri="{FF2B5EF4-FFF2-40B4-BE49-F238E27FC236}">
                  <a16:creationId xmlns:a16="http://schemas.microsoft.com/office/drawing/2014/main" id="{D065329B-45D8-6E14-781D-3453B5F9E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3487" y="370415"/>
              <a:ext cx="184785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F95F3D89-CEE2-9D43-3CAB-C755D89FAE8C}"/>
                </a:ext>
              </a:extLst>
            </p:cNvPr>
            <p:cNvSpPr txBox="1"/>
            <p:nvPr/>
          </p:nvSpPr>
          <p:spPr>
            <a:xfrm>
              <a:off x="10075033" y="2838835"/>
              <a:ext cx="224790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https://tinyurl.com/yc8rnd25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A20058F-B938-76A3-B40A-C4E9A5E36597}"/>
              </a:ext>
            </a:extLst>
          </p:cNvPr>
          <p:cNvGrpSpPr/>
          <p:nvPr/>
        </p:nvGrpSpPr>
        <p:grpSpPr>
          <a:xfrm>
            <a:off x="7567866" y="1669506"/>
            <a:ext cx="1743075" cy="2849792"/>
            <a:chOff x="7567866" y="1552474"/>
            <a:chExt cx="1743075" cy="2972508"/>
          </a:xfrm>
        </p:grpSpPr>
        <p:pic>
          <p:nvPicPr>
            <p:cNvPr id="1034" name="Picture 10" descr="Roll-Up Visible Mending Kit - Variety Pack Fibers – The Endery">
              <a:extLst>
                <a:ext uri="{FF2B5EF4-FFF2-40B4-BE49-F238E27FC236}">
                  <a16:creationId xmlns:a16="http://schemas.microsoft.com/office/drawing/2014/main" id="{39B8BC59-F110-2565-5059-0725093C8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866" y="1552474"/>
              <a:ext cx="17430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C9EBDDAC-A4B3-F0BB-5EDB-D6F28973ABD8}"/>
                </a:ext>
              </a:extLst>
            </p:cNvPr>
            <p:cNvSpPr txBox="1"/>
            <p:nvPr/>
          </p:nvSpPr>
          <p:spPr>
            <a:xfrm>
              <a:off x="7667439" y="4171849"/>
              <a:ext cx="1543927" cy="353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https://www.instagram.com/reel/C1-iwhcvm9h/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11A37C8-1900-B5A2-E017-D82AA6CA362C}"/>
              </a:ext>
            </a:extLst>
          </p:cNvPr>
          <p:cNvGrpSpPr/>
          <p:nvPr/>
        </p:nvGrpSpPr>
        <p:grpSpPr>
          <a:xfrm>
            <a:off x="9674774" y="3466150"/>
            <a:ext cx="1890000" cy="2754519"/>
            <a:chOff x="9674774" y="3466150"/>
            <a:chExt cx="1890000" cy="2754519"/>
          </a:xfrm>
        </p:grpSpPr>
        <p:pic>
          <p:nvPicPr>
            <p:cNvPr id="1036" name="Picture 12" descr="Monster Knees Mending - Juki Club">
              <a:extLst>
                <a:ext uri="{FF2B5EF4-FFF2-40B4-BE49-F238E27FC236}">
                  <a16:creationId xmlns:a16="http://schemas.microsoft.com/office/drawing/2014/main" id="{17702A7C-2D3C-7506-484C-472D11F71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774" y="3466150"/>
              <a:ext cx="1890000" cy="241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72A2D0E0-D5B2-D76D-342C-E564F7FDDC55}"/>
                </a:ext>
              </a:extLst>
            </p:cNvPr>
            <p:cNvSpPr txBox="1"/>
            <p:nvPr/>
          </p:nvSpPr>
          <p:spPr>
            <a:xfrm>
              <a:off x="9744408" y="5882115"/>
              <a:ext cx="18035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https://www.jukiclub.com/tricks-for-monster-knees-mending-2/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0A408993-E8F0-2E28-5125-AE5C8406A786}"/>
              </a:ext>
            </a:extLst>
          </p:cNvPr>
          <p:cNvGrpSpPr/>
          <p:nvPr/>
        </p:nvGrpSpPr>
        <p:grpSpPr>
          <a:xfrm>
            <a:off x="4906850" y="3675223"/>
            <a:ext cx="2143125" cy="2977756"/>
            <a:chOff x="4802076" y="3477960"/>
            <a:chExt cx="2247900" cy="3188158"/>
          </a:xfrm>
        </p:grpSpPr>
        <p:pic>
          <p:nvPicPr>
            <p:cNvPr id="1030" name="Picture 6" descr="10 Darning ideas | visible mending, mending clothes, knitting">
              <a:extLst>
                <a:ext uri="{FF2B5EF4-FFF2-40B4-BE49-F238E27FC236}">
                  <a16:creationId xmlns:a16="http://schemas.microsoft.com/office/drawing/2014/main" id="{830A1D3B-7376-8A31-3137-24ABA8F7C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076" y="3477960"/>
              <a:ext cx="2247900" cy="269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192529B-FE53-F8E1-D246-AFA7829F5201}"/>
                </a:ext>
              </a:extLst>
            </p:cNvPr>
            <p:cNvSpPr txBox="1"/>
            <p:nvPr/>
          </p:nvSpPr>
          <p:spPr>
            <a:xfrm>
              <a:off x="4883027" y="6171833"/>
              <a:ext cx="2085996" cy="494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https://www.tessathedresser.com/wp-content/uploads/2022/09/visible-mending-home-tessa-the-dresser.jpg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5770F9B-DF7D-E7DA-F260-A2B9E8CDA4E2}"/>
              </a:ext>
            </a:extLst>
          </p:cNvPr>
          <p:cNvGrpSpPr/>
          <p:nvPr/>
        </p:nvGrpSpPr>
        <p:grpSpPr>
          <a:xfrm>
            <a:off x="1456736" y="4044948"/>
            <a:ext cx="2425046" cy="2393203"/>
            <a:chOff x="1458700" y="4438226"/>
            <a:chExt cx="2425046" cy="2393203"/>
          </a:xfrm>
        </p:grpSpPr>
        <p:pic>
          <p:nvPicPr>
            <p:cNvPr id="1032" name="Picture 8" descr="160 Creative darning ideas | mending clothes, sashiko, visible mending">
              <a:extLst>
                <a:ext uri="{FF2B5EF4-FFF2-40B4-BE49-F238E27FC236}">
                  <a16:creationId xmlns:a16="http://schemas.microsoft.com/office/drawing/2014/main" id="{92443768-6C63-0B44-86CC-D50F55C3B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700" y="4438226"/>
              <a:ext cx="2143125" cy="205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A00D41BC-5E24-305A-A1E6-3AA8C036E28A}"/>
                </a:ext>
              </a:extLst>
            </p:cNvPr>
            <p:cNvSpPr txBox="1"/>
            <p:nvPr/>
          </p:nvSpPr>
          <p:spPr>
            <a:xfrm>
              <a:off x="1458700" y="6492875"/>
              <a:ext cx="24250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https://tinynonsense.com/wp-content/uploads/2016/11/DSC_2832-copy.jpg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B48249BE-D6B6-A62C-C4C9-3EDB70405C15}"/>
              </a:ext>
            </a:extLst>
          </p:cNvPr>
          <p:cNvGrpSpPr/>
          <p:nvPr/>
        </p:nvGrpSpPr>
        <p:grpSpPr>
          <a:xfrm>
            <a:off x="1301085" y="1712357"/>
            <a:ext cx="2580697" cy="2039351"/>
            <a:chOff x="1261964" y="1642243"/>
            <a:chExt cx="2580697" cy="2039351"/>
          </a:xfrm>
        </p:grpSpPr>
        <p:pic>
          <p:nvPicPr>
            <p:cNvPr id="1026" name="Picture 2" descr="Sashiko mending | 'Trendy' shorts came with holes, so I fixe… | Flickr">
              <a:extLst>
                <a:ext uri="{FF2B5EF4-FFF2-40B4-BE49-F238E27FC236}">
                  <a16:creationId xmlns:a16="http://schemas.microsoft.com/office/drawing/2014/main" id="{4F152699-E7BE-A606-E16E-11F0CF40C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964" y="1642243"/>
              <a:ext cx="2536596" cy="182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2E757363-1EF1-57C4-5337-B2099BF865C0}"/>
                </a:ext>
              </a:extLst>
            </p:cNvPr>
            <p:cNvSpPr txBox="1"/>
            <p:nvPr/>
          </p:nvSpPr>
          <p:spPr>
            <a:xfrm>
              <a:off x="1306065" y="3466150"/>
              <a:ext cx="25365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https://www.flickr.com/photos/eam31/16568421203</a:t>
              </a:r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4D18B5C-1D3F-A219-C60E-22B8B9D8956F}"/>
              </a:ext>
            </a:extLst>
          </p:cNvPr>
          <p:cNvSpPr txBox="1"/>
          <p:nvPr/>
        </p:nvSpPr>
        <p:spPr>
          <a:xfrm>
            <a:off x="71120" y="6557491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Reparasjonskonkurranse!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89752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DA9E62-414F-1477-0334-F06618DE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59"/>
            <a:ext cx="10515600" cy="794372"/>
          </a:xfrm>
        </p:spPr>
        <p:txBody>
          <a:bodyPr>
            <a:normAutofit fontScale="90000"/>
          </a:bodyPr>
          <a:lstStyle/>
          <a:p>
            <a:r>
              <a:rPr lang="nb-NO" sz="4400" b="1" i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Noen inspirasjonslenker:</a:t>
            </a:r>
            <a:br>
              <a:rPr lang="nb-NO" sz="4400" b="1" i="1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3C2F19-1653-0084-574C-1F0988CE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 vare på det du har: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https://tavarepadetduhar.no/fiksetips/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Reparere hull i klær: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https://panduro.com/nb-no/favoritter/gjenbruk/gjenbruk-klaer/veiledning-reparere-hull-klar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Reparere med broderi (engelsk):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https://www.thesprucecrafts.com/mend-and-repair-clothes-using-embroidery-4147820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EB3AB37-38BC-C3D9-0946-D1954B6EFBDC}"/>
              </a:ext>
            </a:extLst>
          </p:cNvPr>
          <p:cNvSpPr txBox="1"/>
          <p:nvPr/>
        </p:nvSpPr>
        <p:spPr>
          <a:xfrm>
            <a:off x="71120" y="6557491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Reparasjonskonkurranse!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7397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2CE859-2030-78D8-D3F5-D0F51ABF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21870E-F967-6A2E-4B1D-5A416AE6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2075664"/>
            <a:ext cx="6881567" cy="4042331"/>
          </a:xfrm>
        </p:spPr>
        <p:txBody>
          <a:bodyPr>
            <a:normAutofit fontScale="925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Hvorfor skal man mate fuglene om vinteren?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Hvilke fuglearter kjenner du til?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Fugler på foringsplassen – hva tror du at de spiser?</a:t>
            </a:r>
          </a:p>
          <a:p>
            <a:pPr marL="0" indent="0">
              <a:buNone/>
            </a:pPr>
            <a:r>
              <a:rPr lang="nb-NO" sz="1900" dirty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https://www.miljolare.no/aktiviteter/foringsplassen/artslister/fugler</a:t>
            </a:r>
            <a:r>
              <a:rPr lang="nb-N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B8D548C-404B-2152-7F4A-9889BB444BAE}"/>
              </a:ext>
            </a:extLst>
          </p:cNvPr>
          <p:cNvGrpSpPr/>
          <p:nvPr/>
        </p:nvGrpSpPr>
        <p:grpSpPr>
          <a:xfrm>
            <a:off x="7720553" y="2181030"/>
            <a:ext cx="4099625" cy="3305369"/>
            <a:chOff x="8081914" y="1709691"/>
            <a:chExt cx="3794824" cy="3015072"/>
          </a:xfrm>
        </p:grpSpPr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802FC393-8B17-E3B7-66AC-4E0A5551463C}"/>
                </a:ext>
              </a:extLst>
            </p:cNvPr>
            <p:cNvSpPr txBox="1"/>
            <p:nvPr/>
          </p:nvSpPr>
          <p:spPr>
            <a:xfrm>
              <a:off x="8127227" y="4355431"/>
              <a:ext cx="37495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Kjøttmeis og dompap på foringsplassen, av Rustand, L., Samfoto, NTB. (https://ndla.no/image/54920). CC BY-NC 4.0.</a:t>
              </a: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01280D1-632D-E525-BB55-CF6581C4B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914" y="1709691"/>
              <a:ext cx="379482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6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0772B55-E987-04D0-5F04-DB08BFF9D8B5}"/>
              </a:ext>
            </a:extLst>
          </p:cNvPr>
          <p:cNvSpPr txBox="1">
            <a:spLocks/>
          </p:cNvSpPr>
          <p:nvPr/>
        </p:nvSpPr>
        <p:spPr>
          <a:xfrm>
            <a:off x="688943" y="274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409E415-D047-4C22-7ACF-737B82EA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3623" cy="437066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er gjenbruksmaterialer?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slags materialer egner seg til en fuglemater?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Husk at fuglemateren bør</a:t>
            </a:r>
          </a:p>
          <a:p>
            <a:pPr lvl="1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tåle å være ute</a:t>
            </a:r>
          </a:p>
          <a:p>
            <a:pPr lvl="1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vare lenge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23E39E5-FCCE-FC95-DDD7-2F21CC410FA6}"/>
              </a:ext>
            </a:extLst>
          </p:cNvPr>
          <p:cNvGrpSpPr/>
          <p:nvPr/>
        </p:nvGrpSpPr>
        <p:grpSpPr>
          <a:xfrm>
            <a:off x="7894626" y="1319554"/>
            <a:ext cx="3309917" cy="4876736"/>
            <a:chOff x="8263057" y="1319554"/>
            <a:chExt cx="3309917" cy="4876736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441B1669-0596-48FC-15B6-1D290AEB0203}"/>
                </a:ext>
              </a:extLst>
            </p:cNvPr>
            <p:cNvGrpSpPr/>
            <p:nvPr/>
          </p:nvGrpSpPr>
          <p:grpSpPr>
            <a:xfrm>
              <a:off x="8263057" y="3425083"/>
              <a:ext cx="3309917" cy="2771207"/>
              <a:chOff x="8253630" y="2414392"/>
              <a:chExt cx="3309917" cy="2771207"/>
            </a:xfrm>
          </p:grpSpPr>
          <p:pic>
            <p:nvPicPr>
              <p:cNvPr id="3074" name="Picture 2" descr="Juice-Bottle-Feeder">
                <a:extLst>
                  <a:ext uri="{FF2B5EF4-FFF2-40B4-BE49-F238E27FC236}">
                    <a16:creationId xmlns:a16="http://schemas.microsoft.com/office/drawing/2014/main" id="{F15673CC-26E9-2CF9-3799-9B1FE6812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630" y="2414392"/>
                <a:ext cx="3060000" cy="2466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D5DAE800-7CD6-3BC9-2D9B-6D228386CC98}"/>
                  </a:ext>
                </a:extLst>
              </p:cNvPr>
              <p:cNvSpPr txBox="1"/>
              <p:nvPr/>
            </p:nvSpPr>
            <p:spPr>
              <a:xfrm>
                <a:off x="8514762" y="4970155"/>
                <a:ext cx="30487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b-NO" sz="800" dirty="0"/>
                  <a:t>https://www.lifegate.com/bird-feeders-recycled-materials</a:t>
                </a:r>
              </a:p>
            </p:txBody>
          </p:sp>
        </p:grpSp>
        <p:pic>
          <p:nvPicPr>
            <p:cNvPr id="4098" name="Picture 2" descr="handmade-bird-feeder-design-ideas-crafts-kids-adults-1">
              <a:extLst>
                <a:ext uri="{FF2B5EF4-FFF2-40B4-BE49-F238E27FC236}">
                  <a16:creationId xmlns:a16="http://schemas.microsoft.com/office/drawing/2014/main" id="{CDE6F33A-18DC-93CF-0AF0-6E0D99D5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127" y="1319554"/>
              <a:ext cx="3060000" cy="201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91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0772B55-E987-04D0-5F04-DB08BFF9D8B5}"/>
              </a:ext>
            </a:extLst>
          </p:cNvPr>
          <p:cNvSpPr txBox="1">
            <a:spLocks/>
          </p:cNvSpPr>
          <p:nvPr/>
        </p:nvSpPr>
        <p:spPr>
          <a:xfrm>
            <a:off x="688943" y="274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409E415-D047-4C22-7ACF-737B82EA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3623" cy="4370665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Finn ut hva du vil lage fuglemateren av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en skisse av fuglemateren, og sjekk at du har materialene som trengs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fuglemateren. Dokumenter gjerne prosessen med bilder og notater.</a:t>
            </a:r>
          </a:p>
          <a:p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spiser fuglene du ønsker besøk av? Undersøk, og finn ut hva du skal fylle fuglemateren med.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06266C67-B102-EA6C-B3EF-B3421867D225}"/>
              </a:ext>
            </a:extLst>
          </p:cNvPr>
          <p:cNvGrpSpPr/>
          <p:nvPr/>
        </p:nvGrpSpPr>
        <p:grpSpPr>
          <a:xfrm>
            <a:off x="7941760" y="1740916"/>
            <a:ext cx="3149661" cy="4216190"/>
            <a:chOff x="7894626" y="1514672"/>
            <a:chExt cx="3149661" cy="4216190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D5DAE800-7CD6-3BC9-2D9B-6D228386CC98}"/>
                </a:ext>
              </a:extLst>
            </p:cNvPr>
            <p:cNvSpPr txBox="1"/>
            <p:nvPr/>
          </p:nvSpPr>
          <p:spPr>
            <a:xfrm>
              <a:off x="7995502" y="5515418"/>
              <a:ext cx="30487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https://www.lifegate.com/bird-feeders-recycled-materials</a:t>
              </a:r>
            </a:p>
          </p:txBody>
        </p:sp>
        <p:pic>
          <p:nvPicPr>
            <p:cNvPr id="4100" name="Picture 4" descr="undefined">
              <a:extLst>
                <a:ext uri="{FF2B5EF4-FFF2-40B4-BE49-F238E27FC236}">
                  <a16:creationId xmlns:a16="http://schemas.microsoft.com/office/drawing/2014/main" id="{2479FB63-DE52-C0B5-7B3D-90CBD43A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26" y="1514672"/>
              <a:ext cx="3060000" cy="173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670px-Build-a-Milk-Jug-Bird-Feeder-Intro">
              <a:extLst>
                <a:ext uri="{FF2B5EF4-FFF2-40B4-BE49-F238E27FC236}">
                  <a16:creationId xmlns:a16="http://schemas.microsoft.com/office/drawing/2014/main" id="{F0ADBA26-BD06-A826-BCAE-8A129AECB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26" y="3454608"/>
              <a:ext cx="3060000" cy="186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87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F71AE-5AB2-F342-91C5-FF275CEA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73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Verdens overforbruksdag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891AD-01F8-0F95-3EE6-A12BCB64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690688"/>
            <a:ext cx="7401560" cy="46631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Vet du hva verdens overforbruksdag er?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 er dagen hvor jordkloden hadde vært tom for nye ressurser dersom alle skulle hatt samme forbruk som oss.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Verdens overforbruksdag for 2024 er 1. august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Dette betyr at vi har et forbruk som om vi skulle hatt 1,7 jordkloder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Norges overforbruksdag for 2024 er 12. april.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Dette betyr at dersom alle hadde hatt samme forbruk som oss, hadde vi trengt 3,5 jordkloder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4F978092-851F-E83F-F5C9-04DF9D2317FF}"/>
              </a:ext>
            </a:extLst>
          </p:cNvPr>
          <p:cNvGrpSpPr/>
          <p:nvPr/>
        </p:nvGrpSpPr>
        <p:grpSpPr>
          <a:xfrm>
            <a:off x="8239760" y="1601336"/>
            <a:ext cx="3600000" cy="3969332"/>
            <a:chOff x="8329520" y="1448936"/>
            <a:chExt cx="3600000" cy="3969332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556658DF-B550-E2ED-981B-092697C4771F}"/>
                </a:ext>
              </a:extLst>
            </p:cNvPr>
            <p:cNvSpPr txBox="1"/>
            <p:nvPr/>
          </p:nvSpPr>
          <p:spPr>
            <a:xfrm>
              <a:off x="8463280" y="5048936"/>
              <a:ext cx="33324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Økologisk fotavtrykk, av Science Photo Library, NTB </a:t>
              </a:r>
              <a:r>
                <a:rPr lang="nb-NO" sz="900" dirty="0" err="1"/>
                <a:t>scanpix</a:t>
              </a:r>
              <a:r>
                <a:rPr lang="nb-NO" sz="900" dirty="0"/>
                <a:t>. (https://ndla.no/image/43677). CC BY-NC-SA 4.0.</a:t>
              </a:r>
            </a:p>
          </p:txBody>
        </p:sp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D967FBA9-F8ED-39EB-8FA2-608B87F92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520" y="1448936"/>
              <a:ext cx="36000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31D79DF-A5B8-B323-977E-827F4BB270C6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609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1369</Words>
  <Application>Microsoft Office PowerPoint</Application>
  <PresentationFormat>Widescreen</PresentationFormat>
  <Paragraphs>142</Paragraphs>
  <Slides>24</Slides>
  <Notes>1</Notes>
  <HiddenSlides>0</HiddenSlides>
  <MMClips>2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Office-tema</vt:lpstr>
      <vt:lpstr>PowerPoint-presentasjon</vt:lpstr>
      <vt:lpstr>Reparasjonskonkurranse!</vt:lpstr>
      <vt:lpstr>Avfallspyramiden</vt:lpstr>
      <vt:lpstr>Reparasjoner!</vt:lpstr>
      <vt:lpstr>Noen inspirasjonslenker: </vt:lpstr>
      <vt:lpstr>Lag en fuglemater av gjenbruksmaterialer</vt:lpstr>
      <vt:lpstr>PowerPoint-presentasjon</vt:lpstr>
      <vt:lpstr>PowerPoint-presentasjon</vt:lpstr>
      <vt:lpstr>Verdens overforbruksdag</vt:lpstr>
      <vt:lpstr>PowerPoint-presentasjon</vt:lpstr>
      <vt:lpstr>PowerPoint-presentasjon</vt:lpstr>
      <vt:lpstr>Redesign</vt:lpstr>
      <vt:lpstr>Redesign</vt:lpstr>
      <vt:lpstr>Redesign</vt:lpstr>
      <vt:lpstr>Noen inspirasjonslenker</vt:lpstr>
      <vt:lpstr>Vil dere jobbe mer med dette temaet?</vt:lpstr>
      <vt:lpstr>Bruk opp maten!</vt:lpstr>
      <vt:lpstr>PowerPoint-presentasjon</vt:lpstr>
      <vt:lpstr>Bruk opp maten!</vt:lpstr>
      <vt:lpstr>Bruk opp maten!</vt:lpstr>
      <vt:lpstr>Vil dere jobbe mer med dette temaet?</vt:lpstr>
      <vt:lpstr>Kommunevåpen av gjenbruksmaterialer</vt:lpstr>
      <vt:lpstr>Lag kommunevåpenet av gjenbruksmaterialer!</vt:lpstr>
      <vt:lpstr>Bamsesykehus</vt:lpstr>
    </vt:vector>
  </TitlesOfParts>
  <Company>Jarlsberg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Marit Mikkelsen</dc:creator>
  <cp:lastModifiedBy>Marit Mikkelsen</cp:lastModifiedBy>
  <cp:revision>14</cp:revision>
  <dcterms:created xsi:type="dcterms:W3CDTF">2024-08-07T05:42:56Z</dcterms:created>
  <dcterms:modified xsi:type="dcterms:W3CDTF">2024-08-07T09:00:18Z</dcterms:modified>
</cp:coreProperties>
</file>